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0" r:id="rId3"/>
    <p:sldId id="257" r:id="rId4"/>
    <p:sldId id="258" r:id="rId5"/>
    <p:sldId id="259" r:id="rId6"/>
    <p:sldId id="260" r:id="rId7"/>
    <p:sldId id="265" r:id="rId8"/>
    <p:sldId id="261" r:id="rId9"/>
    <p:sldId id="262" r:id="rId10"/>
    <p:sldId id="263" r:id="rId11"/>
    <p:sldId id="264" r:id="rId12"/>
    <p:sldId id="266" r:id="rId13"/>
    <p:sldId id="267" r:id="rId14"/>
    <p:sldId id="268"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016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65271"/>
            <a:ext cx="7477601" cy="2499598"/>
          </a:xfrm>
          <a:prstGeom prst="rect">
            <a:avLst/>
          </a:prstGeom>
          <a:noFill/>
          <a:ln/>
        </p:spPr>
        <p:txBody>
          <a:bodyPr wrap="square" rtlCol="0" anchor="t"/>
          <a:lstStyle/>
          <a:p>
            <a:pPr marL="0" indent="0">
              <a:lnSpc>
                <a:spcPts val="6561"/>
              </a:lnSpc>
              <a:buNone/>
            </a:pPr>
            <a:r>
              <a:rPr lang="en-US" sz="5249" dirty="0">
                <a:solidFill>
                  <a:srgbClr val="312F2B"/>
                </a:solidFill>
                <a:latin typeface="Gelasio" pitchFamily="34" charset="0"/>
                <a:ea typeface="Gelasio" pitchFamily="34" charset="-122"/>
                <a:cs typeface="Gelasio" pitchFamily="34" charset="-120"/>
              </a:rPr>
              <a:t>AI-Powered Business Process Automation Application</a:t>
            </a:r>
            <a:endParaRPr lang="en-US" sz="5249" dirty="0"/>
          </a:p>
        </p:txBody>
      </p:sp>
      <p:sp>
        <p:nvSpPr>
          <p:cNvPr id="6" name="Text 2"/>
          <p:cNvSpPr/>
          <p:nvPr/>
        </p:nvSpPr>
        <p:spPr>
          <a:xfrm>
            <a:off x="6319599" y="49981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Discover the future of business automation with our AI-powered application. Streamline your processes, increase efficiency, and unlock new opportunities for growth.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12657"/>
            <a:ext cx="6484620" cy="694373"/>
          </a:xfrm>
          <a:prstGeom prst="rect">
            <a:avLst/>
          </a:prstGeom>
          <a:noFill/>
          <a:ln/>
        </p:spPr>
        <p:txBody>
          <a:bodyPr wrap="none" rtlCol="0" anchor="t"/>
          <a:lstStyle/>
          <a:p>
            <a:pPr marL="0" indent="0">
              <a:lnSpc>
                <a:spcPts val="5468"/>
              </a:lnSpc>
              <a:buNone/>
            </a:pPr>
            <a:r>
              <a:rPr lang="en-US" sz="4374" b="1" dirty="0">
                <a:solidFill>
                  <a:srgbClr val="312F2B"/>
                </a:solidFill>
                <a:latin typeface="Gelasio" pitchFamily="34" charset="0"/>
                <a:ea typeface="Gelasio" pitchFamily="34" charset="-122"/>
                <a:cs typeface="Gelasio" pitchFamily="34" charset="-120"/>
              </a:rPr>
              <a:t>Implementation Steps</a:t>
            </a:r>
            <a:r>
              <a:rPr lang="en-US" sz="4374" dirty="0">
                <a:solidFill>
                  <a:srgbClr val="312F2B"/>
                </a:solidFill>
                <a:latin typeface="Gelasio" pitchFamily="34" charset="0"/>
                <a:ea typeface="Gelasio" pitchFamily="34" charset="-122"/>
                <a:cs typeface="Gelasio" pitchFamily="34" charset="-120"/>
              </a:rPr>
              <a:t> </a:t>
            </a:r>
            <a:endParaRPr lang="en-US" sz="4374" dirty="0"/>
          </a:p>
        </p:txBody>
      </p:sp>
      <p:sp>
        <p:nvSpPr>
          <p:cNvPr id="6" name="Text 2"/>
          <p:cNvSpPr/>
          <p:nvPr/>
        </p:nvSpPr>
        <p:spPr>
          <a:xfrm>
            <a:off x="833199" y="3240286"/>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 Project Kickoff and Planning </a:t>
            </a:r>
            <a:endParaRPr lang="en-US" sz="1750" dirty="0"/>
          </a:p>
        </p:txBody>
      </p:sp>
      <p:sp>
        <p:nvSpPr>
          <p:cNvPr id="7" name="Text 3"/>
          <p:cNvSpPr/>
          <p:nvPr/>
        </p:nvSpPr>
        <p:spPr>
          <a:xfrm>
            <a:off x="833199" y="3845600"/>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B. Data Collection and Analysis </a:t>
            </a:r>
            <a:endParaRPr lang="en-US" sz="1750" dirty="0"/>
          </a:p>
        </p:txBody>
      </p:sp>
      <p:sp>
        <p:nvSpPr>
          <p:cNvPr id="8" name="Text 4"/>
          <p:cNvSpPr/>
          <p:nvPr/>
        </p:nvSpPr>
        <p:spPr>
          <a:xfrm>
            <a:off x="833199" y="4450913"/>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C. AI Model Development and Integration </a:t>
            </a:r>
            <a:endParaRPr lang="en-US" sz="1750" dirty="0"/>
          </a:p>
        </p:txBody>
      </p:sp>
      <p:sp>
        <p:nvSpPr>
          <p:cNvPr id="9" name="Text 5"/>
          <p:cNvSpPr/>
          <p:nvPr/>
        </p:nvSpPr>
        <p:spPr>
          <a:xfrm>
            <a:off x="833199" y="5056227"/>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 Application Development and Testing </a:t>
            </a:r>
            <a:endParaRPr lang="en-US" sz="1750" dirty="0"/>
          </a:p>
        </p:txBody>
      </p:sp>
      <p:sp>
        <p:nvSpPr>
          <p:cNvPr id="10" name="Text 6"/>
          <p:cNvSpPr/>
          <p:nvPr/>
        </p:nvSpPr>
        <p:spPr>
          <a:xfrm>
            <a:off x="833199" y="5661541"/>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 Human-in-the-Loop Integration F. Scalability Testing and Optimization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70998"/>
            <a:ext cx="4579620" cy="555427"/>
          </a:xfrm>
          <a:prstGeom prst="rect">
            <a:avLst/>
          </a:prstGeom>
          <a:noFill/>
          <a:ln/>
        </p:spPr>
        <p:txBody>
          <a:bodyPr wrap="none" rtlCol="0" anchor="t"/>
          <a:lstStyle/>
          <a:p>
            <a:pPr marL="0" indent="0">
              <a:lnSpc>
                <a:spcPts val="4374"/>
              </a:lnSpc>
              <a:buNone/>
            </a:pPr>
            <a:r>
              <a:rPr lang="en-US" sz="3499" b="1" dirty="0">
                <a:solidFill>
                  <a:srgbClr val="312F2B"/>
                </a:solidFill>
                <a:latin typeface="Gelasio" pitchFamily="34" charset="0"/>
                <a:ea typeface="Gelasio" pitchFamily="34" charset="-122"/>
                <a:cs typeface="Gelasio" pitchFamily="34" charset="-120"/>
              </a:rPr>
              <a:t>Expected Outcomes</a:t>
            </a:r>
            <a:r>
              <a:rPr lang="en-US" sz="3499" dirty="0">
                <a:solidFill>
                  <a:srgbClr val="312F2B"/>
                </a:solidFill>
                <a:latin typeface="Gelasio" pitchFamily="34" charset="0"/>
                <a:ea typeface="Gelasio" pitchFamily="34" charset="-122"/>
                <a:cs typeface="Gelasio" pitchFamily="34" charset="-120"/>
              </a:rPr>
              <a:t> </a:t>
            </a:r>
            <a:endParaRPr lang="en-US" sz="3499" dirty="0"/>
          </a:p>
        </p:txBody>
      </p:sp>
      <p:sp>
        <p:nvSpPr>
          <p:cNvPr id="6" name="Text 2"/>
          <p:cNvSpPr/>
          <p:nvPr/>
        </p:nvSpPr>
        <p:spPr>
          <a:xfrm>
            <a:off x="6319599" y="3076337"/>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 Measurable Improvements in Business Process Efficiency</a:t>
            </a:r>
            <a:endParaRPr lang="en-US" sz="1750" dirty="0"/>
          </a:p>
        </p:txBody>
      </p:sp>
      <p:sp>
        <p:nvSpPr>
          <p:cNvPr id="7" name="Text 3"/>
          <p:cNvSpPr/>
          <p:nvPr/>
        </p:nvSpPr>
        <p:spPr>
          <a:xfrm>
            <a:off x="6319599" y="3681651"/>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 B. Enhanced Agility in Responding to Organizational Changes</a:t>
            </a:r>
            <a:endParaRPr lang="en-US" sz="1750" dirty="0"/>
          </a:p>
        </p:txBody>
      </p:sp>
      <p:sp>
        <p:nvSpPr>
          <p:cNvPr id="8" name="Text 4"/>
          <p:cNvSpPr/>
          <p:nvPr/>
        </p:nvSpPr>
        <p:spPr>
          <a:xfrm>
            <a:off x="6319599" y="4286964"/>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 C. Data-Driven Insights Leading to Strategic Decision-Making</a:t>
            </a:r>
            <a:endParaRPr lang="en-US" sz="1750" dirty="0"/>
          </a:p>
        </p:txBody>
      </p:sp>
      <p:sp>
        <p:nvSpPr>
          <p:cNvPr id="9" name="Text 5"/>
          <p:cNvSpPr/>
          <p:nvPr/>
        </p:nvSpPr>
        <p:spPr>
          <a:xfrm>
            <a:off x="6319599" y="4892278"/>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 D. Seamless Collaboration Between Automated Processes and Human Decision-Makers E. Demonstrated Scalability with Increased Volume of Processes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712589"/>
            <a:ext cx="794766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Integration and Implementation</a:t>
            </a:r>
            <a:endParaRPr lang="en-US" sz="4374" dirty="0"/>
          </a:p>
        </p:txBody>
      </p:sp>
      <p:sp>
        <p:nvSpPr>
          <p:cNvPr id="6" name="Shape 2"/>
          <p:cNvSpPr/>
          <p:nvPr/>
        </p:nvSpPr>
        <p:spPr>
          <a:xfrm>
            <a:off x="1144310" y="1740218"/>
            <a:ext cx="44410" cy="5776793"/>
          </a:xfrm>
          <a:prstGeom prst="roundRect">
            <a:avLst>
              <a:gd name="adj" fmla="val 225151"/>
            </a:avLst>
          </a:prstGeom>
          <a:solidFill>
            <a:srgbClr val="D1D1C7"/>
          </a:solidFill>
          <a:ln/>
        </p:spPr>
        <p:txBody>
          <a:bodyPr/>
          <a:lstStyle/>
          <a:p>
            <a:endParaRPr lang="en-IN"/>
          </a:p>
        </p:txBody>
      </p:sp>
      <p:sp>
        <p:nvSpPr>
          <p:cNvPr id="7" name="Shape 3"/>
          <p:cNvSpPr/>
          <p:nvPr/>
        </p:nvSpPr>
        <p:spPr>
          <a:xfrm>
            <a:off x="1416427" y="2141518"/>
            <a:ext cx="777597" cy="44410"/>
          </a:xfrm>
          <a:prstGeom prst="roundRect">
            <a:avLst>
              <a:gd name="adj" fmla="val 225151"/>
            </a:avLst>
          </a:prstGeom>
          <a:solidFill>
            <a:srgbClr val="D1D1C7"/>
          </a:solidFill>
          <a:ln/>
        </p:spPr>
        <p:txBody>
          <a:bodyPr/>
          <a:lstStyle/>
          <a:p>
            <a:endParaRPr lang="en-IN"/>
          </a:p>
        </p:txBody>
      </p:sp>
      <p:sp>
        <p:nvSpPr>
          <p:cNvPr id="8" name="Shape 4"/>
          <p:cNvSpPr/>
          <p:nvPr/>
        </p:nvSpPr>
        <p:spPr>
          <a:xfrm>
            <a:off x="916484" y="1913811"/>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9" name="Text 5"/>
          <p:cNvSpPr/>
          <p:nvPr/>
        </p:nvSpPr>
        <p:spPr>
          <a:xfrm>
            <a:off x="1094006" y="1955483"/>
            <a:ext cx="1447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0" name="Text 6"/>
          <p:cNvSpPr/>
          <p:nvPr/>
        </p:nvSpPr>
        <p:spPr>
          <a:xfrm>
            <a:off x="2388513" y="1962388"/>
            <a:ext cx="253746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Seamless Integration</a:t>
            </a:r>
            <a:endParaRPr lang="en-US" sz="2187" dirty="0"/>
          </a:p>
        </p:txBody>
      </p:sp>
      <p:sp>
        <p:nvSpPr>
          <p:cNvPr id="11" name="Text 7"/>
          <p:cNvSpPr/>
          <p:nvPr/>
        </p:nvSpPr>
        <p:spPr>
          <a:xfrm>
            <a:off x="2388513" y="244280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Easily integrate the AI-powered automation application into your existing systems and workflows without disruptions.</a:t>
            </a:r>
            <a:endParaRPr lang="en-US" sz="1750" dirty="0"/>
          </a:p>
        </p:txBody>
      </p:sp>
      <p:sp>
        <p:nvSpPr>
          <p:cNvPr id="12" name="Shape 8"/>
          <p:cNvSpPr/>
          <p:nvPr/>
        </p:nvSpPr>
        <p:spPr>
          <a:xfrm>
            <a:off x="1416427" y="4141172"/>
            <a:ext cx="777597" cy="44410"/>
          </a:xfrm>
          <a:prstGeom prst="roundRect">
            <a:avLst>
              <a:gd name="adj" fmla="val 225151"/>
            </a:avLst>
          </a:prstGeom>
          <a:solidFill>
            <a:srgbClr val="D1D1C7"/>
          </a:solidFill>
          <a:ln/>
        </p:spPr>
        <p:txBody>
          <a:bodyPr/>
          <a:lstStyle/>
          <a:p>
            <a:endParaRPr lang="en-IN"/>
          </a:p>
        </p:txBody>
      </p:sp>
      <p:sp>
        <p:nvSpPr>
          <p:cNvPr id="13" name="Shape 9"/>
          <p:cNvSpPr/>
          <p:nvPr/>
        </p:nvSpPr>
        <p:spPr>
          <a:xfrm>
            <a:off x="916484" y="3913465"/>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4" name="Text 10"/>
          <p:cNvSpPr/>
          <p:nvPr/>
        </p:nvSpPr>
        <p:spPr>
          <a:xfrm>
            <a:off x="1071146" y="3955137"/>
            <a:ext cx="19050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5" name="Text 11"/>
          <p:cNvSpPr/>
          <p:nvPr/>
        </p:nvSpPr>
        <p:spPr>
          <a:xfrm>
            <a:off x="2388513" y="3962043"/>
            <a:ext cx="279654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Customization Options</a:t>
            </a:r>
            <a:endParaRPr lang="en-US" sz="2187" dirty="0"/>
          </a:p>
        </p:txBody>
      </p:sp>
      <p:sp>
        <p:nvSpPr>
          <p:cNvPr id="16" name="Text 12"/>
          <p:cNvSpPr/>
          <p:nvPr/>
        </p:nvSpPr>
        <p:spPr>
          <a:xfrm>
            <a:off x="2388513" y="4442460"/>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Customize the application to align with your specific business requirements, ensuring a tailored experience.</a:t>
            </a:r>
            <a:endParaRPr lang="en-US" sz="1750" dirty="0"/>
          </a:p>
        </p:txBody>
      </p:sp>
      <p:sp>
        <p:nvSpPr>
          <p:cNvPr id="17" name="Shape 13"/>
          <p:cNvSpPr/>
          <p:nvPr/>
        </p:nvSpPr>
        <p:spPr>
          <a:xfrm>
            <a:off x="1416427" y="6140827"/>
            <a:ext cx="777597" cy="44410"/>
          </a:xfrm>
          <a:prstGeom prst="roundRect">
            <a:avLst>
              <a:gd name="adj" fmla="val 225151"/>
            </a:avLst>
          </a:prstGeom>
          <a:solidFill>
            <a:srgbClr val="D1D1C7"/>
          </a:solidFill>
          <a:ln/>
        </p:spPr>
        <p:txBody>
          <a:bodyPr/>
          <a:lstStyle/>
          <a:p>
            <a:endParaRPr lang="en-IN"/>
          </a:p>
        </p:txBody>
      </p:sp>
      <p:sp>
        <p:nvSpPr>
          <p:cNvPr id="18" name="Shape 14"/>
          <p:cNvSpPr/>
          <p:nvPr/>
        </p:nvSpPr>
        <p:spPr>
          <a:xfrm>
            <a:off x="916484" y="5913120"/>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9" name="Text 15"/>
          <p:cNvSpPr/>
          <p:nvPr/>
        </p:nvSpPr>
        <p:spPr>
          <a:xfrm>
            <a:off x="1074956" y="5954792"/>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20" name="Text 16"/>
          <p:cNvSpPr/>
          <p:nvPr/>
        </p:nvSpPr>
        <p:spPr>
          <a:xfrm>
            <a:off x="2388513" y="5961698"/>
            <a:ext cx="262128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Training and Support</a:t>
            </a:r>
            <a:endParaRPr lang="en-US" sz="2187" dirty="0"/>
          </a:p>
        </p:txBody>
      </p:sp>
      <p:sp>
        <p:nvSpPr>
          <p:cNvPr id="21" name="Text 17"/>
          <p:cNvSpPr/>
          <p:nvPr/>
        </p:nvSpPr>
        <p:spPr>
          <a:xfrm>
            <a:off x="2388513" y="6442115"/>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Receive comprehensive training and dedicated support to ensure a successful implementation and adoption process.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2"/>
          <p:cNvSpPr/>
          <p:nvPr/>
        </p:nvSpPr>
        <p:spPr>
          <a:xfrm>
            <a:off x="2037993" y="2347317"/>
            <a:ext cx="50215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Security and Privacy</a:t>
            </a:r>
            <a:endParaRPr lang="en-US" sz="4374" dirty="0"/>
          </a:p>
        </p:txBody>
      </p:sp>
      <p:sp>
        <p:nvSpPr>
          <p:cNvPr id="7" name="Shape 3"/>
          <p:cNvSpPr/>
          <p:nvPr/>
        </p:nvSpPr>
        <p:spPr>
          <a:xfrm>
            <a:off x="2037993" y="3548539"/>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8" name="Text 4"/>
          <p:cNvSpPr/>
          <p:nvPr/>
        </p:nvSpPr>
        <p:spPr>
          <a:xfrm>
            <a:off x="2215515" y="3590211"/>
            <a:ext cx="1447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9" name="Text 5"/>
          <p:cNvSpPr/>
          <p:nvPr/>
        </p:nvSpPr>
        <p:spPr>
          <a:xfrm>
            <a:off x="2760107" y="3624858"/>
            <a:ext cx="2221944"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Data Encryption</a:t>
            </a:r>
            <a:endParaRPr lang="en-US" sz="2187" dirty="0"/>
          </a:p>
        </p:txBody>
      </p:sp>
      <p:sp>
        <p:nvSpPr>
          <p:cNvPr id="10" name="Text 6"/>
          <p:cNvSpPr/>
          <p:nvPr/>
        </p:nvSpPr>
        <p:spPr>
          <a:xfrm>
            <a:off x="2760107" y="4105275"/>
            <a:ext cx="2647950"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Strict data encryption protocols safeguard sensitive information throughout the automation process.</a:t>
            </a:r>
            <a:endParaRPr lang="en-US" sz="1750" dirty="0"/>
          </a:p>
        </p:txBody>
      </p:sp>
      <p:sp>
        <p:nvSpPr>
          <p:cNvPr id="11" name="Shape 7"/>
          <p:cNvSpPr/>
          <p:nvPr/>
        </p:nvSpPr>
        <p:spPr>
          <a:xfrm>
            <a:off x="5630228" y="3548539"/>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2" name="Text 8"/>
          <p:cNvSpPr/>
          <p:nvPr/>
        </p:nvSpPr>
        <p:spPr>
          <a:xfrm>
            <a:off x="5784890" y="3590211"/>
            <a:ext cx="19050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3" name="Text 9"/>
          <p:cNvSpPr/>
          <p:nvPr/>
        </p:nvSpPr>
        <p:spPr>
          <a:xfrm>
            <a:off x="6352342" y="3624858"/>
            <a:ext cx="2647950" cy="694373"/>
          </a:xfrm>
          <a:prstGeom prst="rect">
            <a:avLst/>
          </a:prstGeom>
          <a:noFill/>
          <a:ln/>
        </p:spPr>
        <p:txBody>
          <a:bodyPr wrap="squar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Compliance Standards</a:t>
            </a:r>
            <a:endParaRPr lang="en-US" sz="2187" dirty="0"/>
          </a:p>
        </p:txBody>
      </p:sp>
      <p:sp>
        <p:nvSpPr>
          <p:cNvPr id="14" name="Text 10"/>
          <p:cNvSpPr/>
          <p:nvPr/>
        </p:nvSpPr>
        <p:spPr>
          <a:xfrm>
            <a:off x="6352342" y="4452461"/>
            <a:ext cx="2647950"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Adhere to industry-specific regulations and standards to maintain data security and privacy compliance.</a:t>
            </a:r>
            <a:endParaRPr lang="en-US" sz="1750" dirty="0"/>
          </a:p>
        </p:txBody>
      </p:sp>
      <p:sp>
        <p:nvSpPr>
          <p:cNvPr id="15" name="Shape 11"/>
          <p:cNvSpPr/>
          <p:nvPr/>
        </p:nvSpPr>
        <p:spPr>
          <a:xfrm>
            <a:off x="9222462" y="3548539"/>
            <a:ext cx="499943" cy="499943"/>
          </a:xfrm>
          <a:prstGeom prst="roundRect">
            <a:avLst>
              <a:gd name="adj" fmla="val 20000"/>
            </a:avLst>
          </a:prstGeom>
          <a:solidFill>
            <a:srgbClr val="E8E8E3"/>
          </a:solidFill>
          <a:ln w="13811">
            <a:solidFill>
              <a:srgbClr val="D1D1C7"/>
            </a:solidFill>
            <a:prstDash val="solid"/>
          </a:ln>
        </p:spPr>
        <p:txBody>
          <a:bodyPr/>
          <a:lstStyle/>
          <a:p>
            <a:endParaRPr lang="en-IN"/>
          </a:p>
        </p:txBody>
      </p:sp>
      <p:sp>
        <p:nvSpPr>
          <p:cNvPr id="16" name="Text 12"/>
          <p:cNvSpPr/>
          <p:nvPr/>
        </p:nvSpPr>
        <p:spPr>
          <a:xfrm>
            <a:off x="9380934" y="3590211"/>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7" name="Text 13"/>
          <p:cNvSpPr/>
          <p:nvPr/>
        </p:nvSpPr>
        <p:spPr>
          <a:xfrm>
            <a:off x="9944576" y="3624858"/>
            <a:ext cx="246888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Ongoing Monitoring</a:t>
            </a:r>
            <a:endParaRPr lang="en-US" sz="2187" dirty="0"/>
          </a:p>
        </p:txBody>
      </p:sp>
      <p:sp>
        <p:nvSpPr>
          <p:cNvPr id="18" name="Text 14"/>
          <p:cNvSpPr/>
          <p:nvPr/>
        </p:nvSpPr>
        <p:spPr>
          <a:xfrm>
            <a:off x="9944576" y="4105275"/>
            <a:ext cx="2647950"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Continuous monitoring and proactive measures ensure ongoing protection against potential cybersecurity threats.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71255"/>
            <a:ext cx="53263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ROI and Cost Savings</a:t>
            </a:r>
            <a:endParaRPr lang="en-US" sz="4374" dirty="0"/>
          </a:p>
        </p:txBody>
      </p:sp>
      <p:sp>
        <p:nvSpPr>
          <p:cNvPr id="6" name="Shape 2"/>
          <p:cNvSpPr/>
          <p:nvPr/>
        </p:nvSpPr>
        <p:spPr>
          <a:xfrm>
            <a:off x="833199" y="2498884"/>
            <a:ext cx="4542115" cy="2373987"/>
          </a:xfrm>
          <a:prstGeom prst="roundRect">
            <a:avLst>
              <a:gd name="adj" fmla="val 4212"/>
            </a:avLst>
          </a:prstGeom>
          <a:solidFill>
            <a:srgbClr val="E8E8E3"/>
          </a:solidFill>
          <a:ln w="13811">
            <a:solidFill>
              <a:srgbClr val="D1D1C7"/>
            </a:solidFill>
            <a:prstDash val="solid"/>
          </a:ln>
        </p:spPr>
        <p:txBody>
          <a:bodyPr/>
          <a:lstStyle/>
          <a:p>
            <a:endParaRPr lang="en-IN"/>
          </a:p>
        </p:txBody>
      </p:sp>
      <p:sp>
        <p:nvSpPr>
          <p:cNvPr id="7" name="Text 3"/>
          <p:cNvSpPr/>
          <p:nvPr/>
        </p:nvSpPr>
        <p:spPr>
          <a:xfrm>
            <a:off x="1069181" y="2734866"/>
            <a:ext cx="262128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Maximized Efficiency</a:t>
            </a:r>
            <a:endParaRPr lang="en-US" sz="2187" dirty="0"/>
          </a:p>
        </p:txBody>
      </p:sp>
      <p:sp>
        <p:nvSpPr>
          <p:cNvPr id="8" name="Text 4"/>
          <p:cNvSpPr/>
          <p:nvPr/>
        </p:nvSpPr>
        <p:spPr>
          <a:xfrm>
            <a:off x="1069181" y="3215283"/>
            <a:ext cx="4070152"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Realize significant time and cost savings by automating repetitive and manual tasks, freeing up resources for strategic initiatives.</a:t>
            </a:r>
            <a:endParaRPr lang="en-US" sz="1750" dirty="0"/>
          </a:p>
        </p:txBody>
      </p:sp>
      <p:sp>
        <p:nvSpPr>
          <p:cNvPr id="9" name="Shape 5"/>
          <p:cNvSpPr/>
          <p:nvPr/>
        </p:nvSpPr>
        <p:spPr>
          <a:xfrm>
            <a:off x="5597485" y="2498884"/>
            <a:ext cx="4542115" cy="2373987"/>
          </a:xfrm>
          <a:prstGeom prst="roundRect">
            <a:avLst>
              <a:gd name="adj" fmla="val 4212"/>
            </a:avLst>
          </a:prstGeom>
          <a:solidFill>
            <a:srgbClr val="E8E8E3"/>
          </a:solidFill>
          <a:ln w="13811">
            <a:solidFill>
              <a:srgbClr val="D1D1C7"/>
            </a:solidFill>
            <a:prstDash val="solid"/>
          </a:ln>
        </p:spPr>
        <p:txBody>
          <a:bodyPr/>
          <a:lstStyle/>
          <a:p>
            <a:endParaRPr lang="en-IN"/>
          </a:p>
        </p:txBody>
      </p:sp>
      <p:sp>
        <p:nvSpPr>
          <p:cNvPr id="10" name="Text 6"/>
          <p:cNvSpPr/>
          <p:nvPr/>
        </p:nvSpPr>
        <p:spPr>
          <a:xfrm>
            <a:off x="5833467" y="2734866"/>
            <a:ext cx="277368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Enhanced Productivity</a:t>
            </a:r>
            <a:endParaRPr lang="en-US" sz="2187" dirty="0"/>
          </a:p>
        </p:txBody>
      </p:sp>
      <p:sp>
        <p:nvSpPr>
          <p:cNvPr id="11" name="Text 7"/>
          <p:cNvSpPr/>
          <p:nvPr/>
        </p:nvSpPr>
        <p:spPr>
          <a:xfrm>
            <a:off x="5833467" y="3215283"/>
            <a:ext cx="4070152"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Increase employee productivity and job satisfaction by enabling them to focus on higher-value tasks that require human expertise.</a:t>
            </a:r>
            <a:endParaRPr lang="en-US" sz="1750" dirty="0"/>
          </a:p>
        </p:txBody>
      </p:sp>
      <p:sp>
        <p:nvSpPr>
          <p:cNvPr id="12" name="Shape 8"/>
          <p:cNvSpPr/>
          <p:nvPr/>
        </p:nvSpPr>
        <p:spPr>
          <a:xfrm>
            <a:off x="833199" y="5095042"/>
            <a:ext cx="9306401" cy="1663184"/>
          </a:xfrm>
          <a:prstGeom prst="roundRect">
            <a:avLst>
              <a:gd name="adj" fmla="val 6012"/>
            </a:avLst>
          </a:prstGeom>
          <a:solidFill>
            <a:srgbClr val="E8E8E3"/>
          </a:solidFill>
          <a:ln w="13811">
            <a:solidFill>
              <a:srgbClr val="D1D1C7"/>
            </a:solidFill>
            <a:prstDash val="solid"/>
          </a:ln>
        </p:spPr>
        <p:txBody>
          <a:bodyPr/>
          <a:lstStyle/>
          <a:p>
            <a:endParaRPr lang="en-IN"/>
          </a:p>
        </p:txBody>
      </p:sp>
      <p:sp>
        <p:nvSpPr>
          <p:cNvPr id="13" name="Text 9"/>
          <p:cNvSpPr/>
          <p:nvPr/>
        </p:nvSpPr>
        <p:spPr>
          <a:xfrm>
            <a:off x="1069181" y="5331023"/>
            <a:ext cx="236220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Improved Accuracy</a:t>
            </a:r>
            <a:endParaRPr lang="en-US" sz="2187" dirty="0"/>
          </a:p>
        </p:txBody>
      </p:sp>
      <p:sp>
        <p:nvSpPr>
          <p:cNvPr id="14" name="Text 10"/>
          <p:cNvSpPr/>
          <p:nvPr/>
        </p:nvSpPr>
        <p:spPr>
          <a:xfrm>
            <a:off x="1069181" y="5811441"/>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Reduce errors and minimize operational risks by leveraging AI-driven automation built on sophisticated algorithms and machine learning.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3190042"/>
            <a:ext cx="65836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Conclusion and Next Steps</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Recap the key features, benefits, and applications of the AI-powered business process automation application. Explore next steps for organizations ready to embark on this transformative journey.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0F9B4C-52F9-BD98-52C6-8DEE07DB3C0D}"/>
              </a:ext>
            </a:extLst>
          </p:cNvPr>
          <p:cNvSpPr txBox="1"/>
          <p:nvPr/>
        </p:nvSpPr>
        <p:spPr>
          <a:xfrm>
            <a:off x="1616927" y="1371600"/>
            <a:ext cx="11664175" cy="2554545"/>
          </a:xfrm>
          <a:prstGeom prst="rect">
            <a:avLst/>
          </a:prstGeom>
          <a:noFill/>
        </p:spPr>
        <p:txBody>
          <a:bodyPr wrap="square" rtlCol="0">
            <a:spAutoFit/>
          </a:bodyPr>
          <a:lstStyle/>
          <a:p>
            <a:r>
              <a:rPr lang="en-US" sz="3200" dirty="0"/>
              <a:t>GIT HUB REPOSITORY FOR THIS PROJECT:</a:t>
            </a:r>
          </a:p>
          <a:p>
            <a:endParaRPr lang="en-IN" sz="3200" dirty="0"/>
          </a:p>
          <a:p>
            <a:endParaRPr lang="en-IN" sz="3200" dirty="0"/>
          </a:p>
          <a:p>
            <a:r>
              <a:rPr lang="en-IN" sz="3200" dirty="0"/>
              <a:t>https://github.com/ShanmugiEsakki/-AI-powered-Business-Process-Automation-BPA-application-.git</a:t>
            </a:r>
          </a:p>
        </p:txBody>
      </p:sp>
    </p:spTree>
    <p:extLst>
      <p:ext uri="{BB962C8B-B14F-4D97-AF65-F5344CB8AC3E}">
        <p14:creationId xmlns:p14="http://schemas.microsoft.com/office/powerpoint/2010/main" val="1005845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21218"/>
            <a:ext cx="7477601" cy="1249442"/>
          </a:xfrm>
          <a:prstGeom prst="rect">
            <a:avLst/>
          </a:prstGeom>
          <a:noFill/>
          <a:ln/>
        </p:spPr>
        <p:txBody>
          <a:bodyPr wrap="square" rtlCol="0" anchor="t"/>
          <a:lstStyle/>
          <a:p>
            <a:pPr marL="0" indent="0">
              <a:lnSpc>
                <a:spcPts val="3281"/>
              </a:lnSpc>
              <a:buNone/>
            </a:pPr>
            <a:r>
              <a:rPr lang="en-US" sz="2624" b="1" dirty="0">
                <a:solidFill>
                  <a:srgbClr val="312F2B"/>
                </a:solidFill>
                <a:latin typeface="Gelasio" pitchFamily="34" charset="0"/>
                <a:ea typeface="Gelasio" pitchFamily="34" charset="-122"/>
                <a:cs typeface="Gelasio" pitchFamily="34" charset="-120"/>
              </a:rPr>
              <a:t>Overview of Business Process Automation (BPA) and Challenges Faced by Organizations</a:t>
            </a:r>
            <a:endParaRPr lang="en-US" sz="2624" dirty="0"/>
          </a:p>
        </p:txBody>
      </p:sp>
      <p:sp>
        <p:nvSpPr>
          <p:cNvPr id="6" name="Text 2"/>
          <p:cNvSpPr/>
          <p:nvPr/>
        </p:nvSpPr>
        <p:spPr>
          <a:xfrm>
            <a:off x="6319599" y="3620572"/>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Business Process Automation (BPA) represents a transformative approach for organizations to streamline and optimize their workflows by automating repetitive tasks and integrating various processes. The adoption of BPA is driven by the need for increased efficiency, cost reduction, and enhanced agility. However, organizations often encounter challenges in implementing BPA solutions, such as the complexity of existing processes, resistance to change, and the inability to adapt to evolving business requirements.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393400"/>
            <a:ext cx="2666286" cy="416481"/>
          </a:xfrm>
          <a:prstGeom prst="rect">
            <a:avLst/>
          </a:prstGeom>
          <a:noFill/>
          <a:ln/>
        </p:spPr>
        <p:txBody>
          <a:bodyPr wrap="none" rtlCol="0" anchor="t"/>
          <a:lstStyle/>
          <a:p>
            <a:pPr marL="0" indent="0">
              <a:lnSpc>
                <a:spcPts val="3281"/>
              </a:lnSpc>
              <a:buNone/>
            </a:pPr>
            <a:r>
              <a:rPr lang="en-US" sz="2624" b="1" dirty="0">
                <a:solidFill>
                  <a:srgbClr val="312F2B"/>
                </a:solidFill>
                <a:latin typeface="Gelasio" pitchFamily="34" charset="0"/>
                <a:ea typeface="Gelasio" pitchFamily="34" charset="-122"/>
                <a:cs typeface="Gelasio" pitchFamily="34" charset="-120"/>
              </a:rPr>
              <a:t>Objectives:</a:t>
            </a:r>
            <a:endParaRPr lang="en-US" sz="2624" dirty="0"/>
          </a:p>
        </p:txBody>
      </p:sp>
      <p:sp>
        <p:nvSpPr>
          <p:cNvPr id="6" name="Text 2"/>
          <p:cNvSpPr/>
          <p:nvPr/>
        </p:nvSpPr>
        <p:spPr>
          <a:xfrm>
            <a:off x="2393394" y="4059793"/>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272525"/>
                </a:solidFill>
                <a:latin typeface="Lato" pitchFamily="34" charset="0"/>
                <a:ea typeface="Lato" pitchFamily="34" charset="-122"/>
                <a:cs typeface="Lato" pitchFamily="34" charset="-120"/>
              </a:rPr>
              <a:t>Increase Efficiency:</a:t>
            </a:r>
            <a:r>
              <a:rPr lang="en-US" sz="1750" dirty="0">
                <a:solidFill>
                  <a:srgbClr val="272525"/>
                </a:solidFill>
                <a:latin typeface="Lato" pitchFamily="34" charset="0"/>
                <a:ea typeface="Lato" pitchFamily="34" charset="-122"/>
                <a:cs typeface="Lato" pitchFamily="34" charset="-120"/>
              </a:rPr>
              <a:t> Streamline and automate routine tasks to enhance overall process efficiency.</a:t>
            </a:r>
            <a:endParaRPr lang="en-US" sz="1750" dirty="0"/>
          </a:p>
        </p:txBody>
      </p:sp>
      <p:sp>
        <p:nvSpPr>
          <p:cNvPr id="7" name="Text 3"/>
          <p:cNvSpPr/>
          <p:nvPr/>
        </p:nvSpPr>
        <p:spPr>
          <a:xfrm>
            <a:off x="2393394" y="450401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Lato" pitchFamily="34" charset="0"/>
                <a:ea typeface="Lato" pitchFamily="34" charset="-122"/>
                <a:cs typeface="Lato" pitchFamily="34" charset="-120"/>
              </a:rPr>
              <a:t>Adaptive Automation:</a:t>
            </a:r>
            <a:r>
              <a:rPr lang="en-US" sz="1750" dirty="0">
                <a:solidFill>
                  <a:srgbClr val="272525"/>
                </a:solidFill>
                <a:latin typeface="Lato" pitchFamily="34" charset="0"/>
                <a:ea typeface="Lato" pitchFamily="34" charset="-122"/>
                <a:cs typeface="Lato" pitchFamily="34" charset="-120"/>
              </a:rPr>
              <a:t> Create workflows that dynamically adapt to changes in business processes, ensuring agility and responsiveness.</a:t>
            </a:r>
            <a:endParaRPr lang="en-US" sz="1750" dirty="0"/>
          </a:p>
        </p:txBody>
      </p:sp>
      <p:sp>
        <p:nvSpPr>
          <p:cNvPr id="8" name="Text 4"/>
          <p:cNvSpPr/>
          <p:nvPr/>
        </p:nvSpPr>
        <p:spPr>
          <a:xfrm>
            <a:off x="2393394" y="5303639"/>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Lato" pitchFamily="34" charset="0"/>
                <a:ea typeface="Lato" pitchFamily="34" charset="-122"/>
                <a:cs typeface="Lato" pitchFamily="34" charset="-120"/>
              </a:rPr>
              <a:t>Data-Driven Decision-Making:</a:t>
            </a:r>
            <a:r>
              <a:rPr lang="en-US" sz="1750" dirty="0">
                <a:solidFill>
                  <a:srgbClr val="272525"/>
                </a:solidFill>
                <a:latin typeface="Lato" pitchFamily="34" charset="0"/>
                <a:ea typeface="Lato" pitchFamily="34" charset="-122"/>
                <a:cs typeface="Lato" pitchFamily="34" charset="-120"/>
              </a:rPr>
              <a:t> Utilize AI to analyze real-time and historical data, providing valuable insights for strategic decision-making.</a:t>
            </a:r>
            <a:endParaRPr lang="en-US" sz="1750" dirty="0"/>
          </a:p>
        </p:txBody>
      </p:sp>
      <p:sp>
        <p:nvSpPr>
          <p:cNvPr id="9" name="Text 5"/>
          <p:cNvSpPr/>
          <p:nvPr/>
        </p:nvSpPr>
        <p:spPr>
          <a:xfrm>
            <a:off x="2393394" y="610326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272525"/>
                </a:solidFill>
                <a:latin typeface="Lato" pitchFamily="34" charset="0"/>
                <a:ea typeface="Lato" pitchFamily="34" charset="-122"/>
                <a:cs typeface="Lato" pitchFamily="34" charset="-120"/>
              </a:rPr>
              <a:t>Human-in-the-Loop Integration:</a:t>
            </a:r>
            <a:r>
              <a:rPr lang="en-US" sz="1750" dirty="0">
                <a:solidFill>
                  <a:srgbClr val="272525"/>
                </a:solidFill>
                <a:latin typeface="Lato" pitchFamily="34" charset="0"/>
                <a:ea typeface="Lato" pitchFamily="34" charset="-122"/>
                <a:cs typeface="Lato" pitchFamily="34" charset="-120"/>
              </a:rPr>
              <a:t> Facilitate seamless collaboration between automated processes and human decision-makers, particularly in handling complex scenarios.</a:t>
            </a:r>
            <a:endParaRPr lang="en-US" sz="1750" dirty="0"/>
          </a:p>
        </p:txBody>
      </p:sp>
      <p:sp>
        <p:nvSpPr>
          <p:cNvPr id="10" name="Text 6"/>
          <p:cNvSpPr/>
          <p:nvPr/>
        </p:nvSpPr>
        <p:spPr>
          <a:xfrm>
            <a:off x="2393394" y="690288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b="1" dirty="0">
                <a:solidFill>
                  <a:srgbClr val="272525"/>
                </a:solidFill>
                <a:latin typeface="Lato" pitchFamily="34" charset="0"/>
                <a:ea typeface="Lato" pitchFamily="34" charset="-122"/>
                <a:cs typeface="Lato" pitchFamily="34" charset="-120"/>
              </a:rPr>
              <a:t>Scalability:</a:t>
            </a:r>
            <a:r>
              <a:rPr lang="en-US" sz="1750" dirty="0">
                <a:solidFill>
                  <a:srgbClr val="272525"/>
                </a:solidFill>
                <a:latin typeface="Lato" pitchFamily="34" charset="0"/>
                <a:ea typeface="Lato" pitchFamily="34" charset="-122"/>
                <a:cs typeface="Lato" pitchFamily="34" charset="-120"/>
              </a:rPr>
              <a:t> Develop a scalable architecture capable of accommodating an increasing volume of processes and transactions.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2"/>
          <p:cNvSpPr/>
          <p:nvPr/>
        </p:nvSpPr>
        <p:spPr>
          <a:xfrm>
            <a:off x="2037993" y="1149191"/>
            <a:ext cx="4762500" cy="555427"/>
          </a:xfrm>
          <a:prstGeom prst="rect">
            <a:avLst/>
          </a:prstGeom>
          <a:noFill/>
          <a:ln/>
        </p:spPr>
        <p:txBody>
          <a:bodyPr wrap="none" rtlCol="0" anchor="t"/>
          <a:lstStyle/>
          <a:p>
            <a:pPr marL="0" indent="0">
              <a:lnSpc>
                <a:spcPts val="4374"/>
              </a:lnSpc>
              <a:buNone/>
            </a:pPr>
            <a:r>
              <a:rPr lang="en-US" sz="3499" b="1" dirty="0">
                <a:solidFill>
                  <a:srgbClr val="312F2B"/>
                </a:solidFill>
                <a:latin typeface="Gelasio" pitchFamily="34" charset="0"/>
                <a:ea typeface="Gelasio" pitchFamily="34" charset="-122"/>
                <a:cs typeface="Gelasio" pitchFamily="34" charset="-120"/>
              </a:rPr>
              <a:t>II. Business Problem</a:t>
            </a:r>
            <a:endParaRPr lang="en-US" sz="3499" dirty="0"/>
          </a:p>
        </p:txBody>
      </p:sp>
      <p:sp>
        <p:nvSpPr>
          <p:cNvPr id="7" name="Text 3"/>
          <p:cNvSpPr/>
          <p:nvPr/>
        </p:nvSpPr>
        <p:spPr>
          <a:xfrm>
            <a:off x="2037993" y="1926788"/>
            <a:ext cx="10554414" cy="832961"/>
          </a:xfrm>
          <a:prstGeom prst="rect">
            <a:avLst/>
          </a:prstGeom>
          <a:noFill/>
          <a:ln/>
        </p:spPr>
        <p:txBody>
          <a:bodyPr wrap="square" rtlCol="0" anchor="t"/>
          <a:lstStyle/>
          <a:p>
            <a:pPr marL="0" indent="0">
              <a:lnSpc>
                <a:spcPts val="3281"/>
              </a:lnSpc>
              <a:buNone/>
            </a:pPr>
            <a:r>
              <a:rPr lang="en-US" sz="2624" b="1" dirty="0">
                <a:solidFill>
                  <a:srgbClr val="312F2B"/>
                </a:solidFill>
                <a:latin typeface="Gelasio" pitchFamily="34" charset="0"/>
                <a:ea typeface="Gelasio" pitchFamily="34" charset="-122"/>
                <a:cs typeface="Gelasio" pitchFamily="34" charset="-120"/>
              </a:rPr>
              <a:t>A. Identification of a Real Business Problem Faced by Appian Customers</a:t>
            </a:r>
            <a:endParaRPr lang="en-US" sz="2624" dirty="0"/>
          </a:p>
        </p:txBody>
      </p:sp>
      <p:sp>
        <p:nvSpPr>
          <p:cNvPr id="8" name="Text 4"/>
          <p:cNvSpPr/>
          <p:nvPr/>
        </p:nvSpPr>
        <p:spPr>
          <a:xfrm>
            <a:off x="2037993" y="3093006"/>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One common challenge faced by Appian customers is the complexity of managing and optimizing intricate business processes. Organizations often grapple with the need to balance automation with adaptability, leading to inefficiencies, increased operational costs, and a lack of agility in responding to market dynamics.</a:t>
            </a:r>
            <a:endParaRPr lang="en-US" sz="1750" dirty="0"/>
          </a:p>
        </p:txBody>
      </p:sp>
      <p:sp>
        <p:nvSpPr>
          <p:cNvPr id="9" name="Text 5"/>
          <p:cNvSpPr/>
          <p:nvPr/>
        </p:nvSpPr>
        <p:spPr>
          <a:xfrm>
            <a:off x="2037993" y="4492466"/>
            <a:ext cx="10554414" cy="832961"/>
          </a:xfrm>
          <a:prstGeom prst="rect">
            <a:avLst/>
          </a:prstGeom>
          <a:noFill/>
          <a:ln/>
        </p:spPr>
        <p:txBody>
          <a:bodyPr wrap="square" rtlCol="0" anchor="t"/>
          <a:lstStyle/>
          <a:p>
            <a:pPr marL="0" indent="0">
              <a:lnSpc>
                <a:spcPts val="3281"/>
              </a:lnSpc>
              <a:buNone/>
            </a:pPr>
            <a:r>
              <a:rPr lang="en-US" sz="2624" b="1" dirty="0">
                <a:solidFill>
                  <a:srgbClr val="312F2B"/>
                </a:solidFill>
                <a:latin typeface="Gelasio" pitchFamily="34" charset="0"/>
                <a:ea typeface="Gelasio" pitchFamily="34" charset="-122"/>
                <a:cs typeface="Gelasio" pitchFamily="34" charset="-120"/>
              </a:rPr>
              <a:t>B. Importance of AI in Addressing the Chosen Business Problem</a:t>
            </a:r>
            <a:endParaRPr lang="en-US" sz="2624" dirty="0"/>
          </a:p>
        </p:txBody>
      </p:sp>
      <p:sp>
        <p:nvSpPr>
          <p:cNvPr id="10" name="Text 6"/>
          <p:cNvSpPr/>
          <p:nvPr/>
        </p:nvSpPr>
        <p:spPr>
          <a:xfrm>
            <a:off x="2037993" y="5658683"/>
            <a:ext cx="10554414"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Artificial Intelligence plays a pivotal role in addressing the identified business problem. Through advanced algorithms and machine learning models, the AI-Powered BPA application can intelligently automate processes, dynamically adjust workflows, and provide data-driven insights, thus tackling the challenges of complexity and adaptability head-on.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FFFF">
              <a:alpha val="75000"/>
            </a:srgbClr>
          </a:solidFill>
          <a:ln w="12263">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0433"/>
          </a:xfrm>
          <a:prstGeom prst="rect">
            <a:avLst/>
          </a:prstGeom>
        </p:spPr>
      </p:pic>
      <p:sp>
        <p:nvSpPr>
          <p:cNvPr id="5" name="Text 1"/>
          <p:cNvSpPr/>
          <p:nvPr/>
        </p:nvSpPr>
        <p:spPr>
          <a:xfrm>
            <a:off x="6222802" y="539948"/>
            <a:ext cx="7671197" cy="1227058"/>
          </a:xfrm>
          <a:prstGeom prst="rect">
            <a:avLst/>
          </a:prstGeom>
          <a:noFill/>
          <a:ln/>
        </p:spPr>
        <p:txBody>
          <a:bodyPr wrap="square" rtlCol="0" anchor="t"/>
          <a:lstStyle/>
          <a:p>
            <a:pPr marL="0" indent="0">
              <a:lnSpc>
                <a:spcPts val="4832"/>
              </a:lnSpc>
              <a:buNone/>
            </a:pPr>
            <a:r>
              <a:rPr lang="en-US" sz="3866" dirty="0">
                <a:solidFill>
                  <a:srgbClr val="312F2B"/>
                </a:solidFill>
                <a:latin typeface="Gelasio" pitchFamily="34" charset="0"/>
                <a:ea typeface="Gelasio" pitchFamily="34" charset="-122"/>
                <a:cs typeface="Gelasio" pitchFamily="34" charset="-120"/>
              </a:rPr>
              <a:t>III. Application Features and Functionality </a:t>
            </a:r>
            <a:endParaRPr lang="en-US" sz="3866" dirty="0"/>
          </a:p>
        </p:txBody>
      </p:sp>
      <p:sp>
        <p:nvSpPr>
          <p:cNvPr id="6" name="Text 2"/>
          <p:cNvSpPr/>
          <p:nvPr/>
        </p:nvSpPr>
        <p:spPr>
          <a:xfrm>
            <a:off x="6222802" y="2061567"/>
            <a:ext cx="7671197" cy="314087"/>
          </a:xfrm>
          <a:prstGeom prst="rect">
            <a:avLst/>
          </a:prstGeom>
          <a:noFill/>
          <a:ln/>
        </p:spPr>
        <p:txBody>
          <a:bodyPr wrap="none" rtlCol="0" anchor="t"/>
          <a:lstStyle/>
          <a:p>
            <a:pPr marL="0" indent="0">
              <a:lnSpc>
                <a:spcPts val="2474"/>
              </a:lnSpc>
              <a:buNone/>
            </a:pPr>
            <a:r>
              <a:rPr lang="en-US" sz="1546" b="1" dirty="0">
                <a:solidFill>
                  <a:srgbClr val="272525"/>
                </a:solidFill>
                <a:latin typeface="Lato" pitchFamily="34" charset="0"/>
                <a:ea typeface="Lato" pitchFamily="34" charset="-122"/>
                <a:cs typeface="Lato" pitchFamily="34" charset="-120"/>
              </a:rPr>
              <a:t>A. Increased Efficiency</a:t>
            </a:r>
            <a:endParaRPr lang="en-US" sz="1546" dirty="0"/>
          </a:p>
        </p:txBody>
      </p:sp>
      <p:sp>
        <p:nvSpPr>
          <p:cNvPr id="7" name="Text 3"/>
          <p:cNvSpPr/>
          <p:nvPr/>
        </p:nvSpPr>
        <p:spPr>
          <a:xfrm>
            <a:off x="6537008" y="2596515"/>
            <a:ext cx="7356991" cy="314087"/>
          </a:xfrm>
          <a:prstGeom prst="rect">
            <a:avLst/>
          </a:prstGeom>
          <a:noFill/>
          <a:ln/>
        </p:spPr>
        <p:txBody>
          <a:bodyPr wrap="none" rtlCol="0" anchor="t"/>
          <a:lstStyle/>
          <a:p>
            <a:pPr marL="342900" indent="-342900" algn="l">
              <a:lnSpc>
                <a:spcPts val="2474"/>
              </a:lnSpc>
              <a:buSzPct val="100000"/>
              <a:buFont typeface="+mj-lt"/>
              <a:buAutoNum type="arabicPeriod"/>
            </a:pPr>
            <a:r>
              <a:rPr lang="en-US" sz="1546" dirty="0">
                <a:solidFill>
                  <a:srgbClr val="272525"/>
                </a:solidFill>
                <a:latin typeface="Lato" pitchFamily="34" charset="0"/>
                <a:ea typeface="Lato" pitchFamily="34" charset="-122"/>
                <a:cs typeface="Lato" pitchFamily="34" charset="-120"/>
              </a:rPr>
              <a:t>Automation of Routine Tasks</a:t>
            </a:r>
            <a:endParaRPr lang="en-US" sz="1546" dirty="0"/>
          </a:p>
        </p:txBody>
      </p:sp>
      <p:sp>
        <p:nvSpPr>
          <p:cNvPr id="8" name="Text 4"/>
          <p:cNvSpPr/>
          <p:nvPr/>
        </p:nvSpPr>
        <p:spPr>
          <a:xfrm>
            <a:off x="6537008" y="2989064"/>
            <a:ext cx="7356991" cy="314087"/>
          </a:xfrm>
          <a:prstGeom prst="rect">
            <a:avLst/>
          </a:prstGeom>
          <a:noFill/>
          <a:ln/>
        </p:spPr>
        <p:txBody>
          <a:bodyPr wrap="none" rtlCol="0" anchor="t"/>
          <a:lstStyle/>
          <a:p>
            <a:pPr marL="342900" indent="-342900" algn="l">
              <a:lnSpc>
                <a:spcPts val="2474"/>
              </a:lnSpc>
              <a:buSzPct val="100000"/>
              <a:buFont typeface="+mj-lt"/>
              <a:buAutoNum type="arabicPeriod" startAt="2"/>
            </a:pPr>
            <a:r>
              <a:rPr lang="en-US" sz="1546" dirty="0">
                <a:solidFill>
                  <a:srgbClr val="272525"/>
                </a:solidFill>
                <a:latin typeface="Lato" pitchFamily="34" charset="0"/>
                <a:ea typeface="Lato" pitchFamily="34" charset="-122"/>
                <a:cs typeface="Lato" pitchFamily="34" charset="-120"/>
              </a:rPr>
              <a:t>Intelligent Decision Support Mechanisms</a:t>
            </a:r>
            <a:endParaRPr lang="en-US" sz="1546" dirty="0"/>
          </a:p>
        </p:txBody>
      </p:sp>
      <p:sp>
        <p:nvSpPr>
          <p:cNvPr id="9" name="Text 5"/>
          <p:cNvSpPr/>
          <p:nvPr/>
        </p:nvSpPr>
        <p:spPr>
          <a:xfrm>
            <a:off x="6222802" y="3524012"/>
            <a:ext cx="7671197" cy="314087"/>
          </a:xfrm>
          <a:prstGeom prst="rect">
            <a:avLst/>
          </a:prstGeom>
          <a:noFill/>
          <a:ln/>
        </p:spPr>
        <p:txBody>
          <a:bodyPr wrap="none" rtlCol="0" anchor="t"/>
          <a:lstStyle/>
          <a:p>
            <a:pPr marL="0" indent="0">
              <a:lnSpc>
                <a:spcPts val="2474"/>
              </a:lnSpc>
              <a:buNone/>
            </a:pPr>
            <a:r>
              <a:rPr lang="en-US" sz="1546" b="1" dirty="0">
                <a:solidFill>
                  <a:srgbClr val="272525"/>
                </a:solidFill>
                <a:latin typeface="Lato" pitchFamily="34" charset="0"/>
                <a:ea typeface="Lato" pitchFamily="34" charset="-122"/>
                <a:cs typeface="Lato" pitchFamily="34" charset="-120"/>
              </a:rPr>
              <a:t>B. Adaptive Automation</a:t>
            </a:r>
            <a:endParaRPr lang="en-US" sz="1546" dirty="0"/>
          </a:p>
        </p:txBody>
      </p:sp>
      <p:sp>
        <p:nvSpPr>
          <p:cNvPr id="10" name="Text 6"/>
          <p:cNvSpPr/>
          <p:nvPr/>
        </p:nvSpPr>
        <p:spPr>
          <a:xfrm>
            <a:off x="6537008" y="4058960"/>
            <a:ext cx="7356991" cy="314087"/>
          </a:xfrm>
          <a:prstGeom prst="rect">
            <a:avLst/>
          </a:prstGeom>
          <a:noFill/>
          <a:ln/>
        </p:spPr>
        <p:txBody>
          <a:bodyPr wrap="none" rtlCol="0" anchor="t"/>
          <a:lstStyle/>
          <a:p>
            <a:pPr marL="342900" indent="-342900" algn="l">
              <a:lnSpc>
                <a:spcPts val="2474"/>
              </a:lnSpc>
              <a:buSzPct val="100000"/>
              <a:buFont typeface="+mj-lt"/>
              <a:buAutoNum type="arabicPeriod"/>
            </a:pPr>
            <a:r>
              <a:rPr lang="en-US" sz="1546" dirty="0">
                <a:solidFill>
                  <a:srgbClr val="272525"/>
                </a:solidFill>
                <a:latin typeface="Lato" pitchFamily="34" charset="0"/>
                <a:ea typeface="Lato" pitchFamily="34" charset="-122"/>
                <a:cs typeface="Lato" pitchFamily="34" charset="-120"/>
              </a:rPr>
              <a:t>Dynamic Workflow Configuration</a:t>
            </a:r>
            <a:endParaRPr lang="en-US" sz="1546" dirty="0"/>
          </a:p>
        </p:txBody>
      </p:sp>
      <p:sp>
        <p:nvSpPr>
          <p:cNvPr id="11" name="Text 7"/>
          <p:cNvSpPr/>
          <p:nvPr/>
        </p:nvSpPr>
        <p:spPr>
          <a:xfrm>
            <a:off x="6537008" y="4451509"/>
            <a:ext cx="7356991" cy="314087"/>
          </a:xfrm>
          <a:prstGeom prst="rect">
            <a:avLst/>
          </a:prstGeom>
          <a:noFill/>
          <a:ln/>
        </p:spPr>
        <p:txBody>
          <a:bodyPr wrap="none" rtlCol="0" anchor="t"/>
          <a:lstStyle/>
          <a:p>
            <a:pPr marL="342900" indent="-342900" algn="l">
              <a:lnSpc>
                <a:spcPts val="2474"/>
              </a:lnSpc>
              <a:buSzPct val="100000"/>
              <a:buFont typeface="+mj-lt"/>
              <a:buAutoNum type="arabicPeriod" startAt="2"/>
            </a:pPr>
            <a:r>
              <a:rPr lang="en-US" sz="1546" dirty="0">
                <a:solidFill>
                  <a:srgbClr val="272525"/>
                </a:solidFill>
                <a:latin typeface="Lato" pitchFamily="34" charset="0"/>
                <a:ea typeface="Lato" pitchFamily="34" charset="-122"/>
                <a:cs typeface="Lato" pitchFamily="34" charset="-120"/>
              </a:rPr>
              <a:t>Real-Time Adaptability to Changing Business Processes</a:t>
            </a:r>
            <a:endParaRPr lang="en-US" sz="1546" dirty="0"/>
          </a:p>
        </p:txBody>
      </p:sp>
      <p:sp>
        <p:nvSpPr>
          <p:cNvPr id="12" name="Text 8"/>
          <p:cNvSpPr/>
          <p:nvPr/>
        </p:nvSpPr>
        <p:spPr>
          <a:xfrm>
            <a:off x="6222802" y="4986457"/>
            <a:ext cx="7671197" cy="314087"/>
          </a:xfrm>
          <a:prstGeom prst="rect">
            <a:avLst/>
          </a:prstGeom>
          <a:noFill/>
          <a:ln/>
        </p:spPr>
        <p:txBody>
          <a:bodyPr wrap="none" rtlCol="0" anchor="t"/>
          <a:lstStyle/>
          <a:p>
            <a:pPr marL="0" indent="0">
              <a:lnSpc>
                <a:spcPts val="2474"/>
              </a:lnSpc>
              <a:buNone/>
            </a:pPr>
            <a:r>
              <a:rPr lang="en-US" sz="1546" b="1" dirty="0">
                <a:solidFill>
                  <a:srgbClr val="272525"/>
                </a:solidFill>
                <a:latin typeface="Lato" pitchFamily="34" charset="0"/>
                <a:ea typeface="Lato" pitchFamily="34" charset="-122"/>
                <a:cs typeface="Lato" pitchFamily="34" charset="-120"/>
              </a:rPr>
              <a:t>C. Data-Driven Decision-Making</a:t>
            </a:r>
            <a:endParaRPr lang="en-US" sz="1546" dirty="0"/>
          </a:p>
        </p:txBody>
      </p:sp>
      <p:sp>
        <p:nvSpPr>
          <p:cNvPr id="13" name="Text 9"/>
          <p:cNvSpPr/>
          <p:nvPr/>
        </p:nvSpPr>
        <p:spPr>
          <a:xfrm>
            <a:off x="6537008" y="5521404"/>
            <a:ext cx="7356991" cy="314087"/>
          </a:xfrm>
          <a:prstGeom prst="rect">
            <a:avLst/>
          </a:prstGeom>
          <a:noFill/>
          <a:ln/>
        </p:spPr>
        <p:txBody>
          <a:bodyPr wrap="none" rtlCol="0" anchor="t"/>
          <a:lstStyle/>
          <a:p>
            <a:pPr marL="342900" indent="-342900" algn="l">
              <a:lnSpc>
                <a:spcPts val="2474"/>
              </a:lnSpc>
              <a:buSzPct val="100000"/>
              <a:buFont typeface="+mj-lt"/>
              <a:buAutoNum type="arabicPeriod"/>
            </a:pPr>
            <a:r>
              <a:rPr lang="en-US" sz="1546" dirty="0">
                <a:solidFill>
                  <a:srgbClr val="272525"/>
                </a:solidFill>
                <a:latin typeface="Lato" pitchFamily="34" charset="0"/>
                <a:ea typeface="Lato" pitchFamily="34" charset="-122"/>
                <a:cs typeface="Lato" pitchFamily="34" charset="-120"/>
              </a:rPr>
              <a:t>Real-Time Data Analysis</a:t>
            </a:r>
            <a:endParaRPr lang="en-US" sz="1546" dirty="0"/>
          </a:p>
        </p:txBody>
      </p:sp>
      <p:sp>
        <p:nvSpPr>
          <p:cNvPr id="14" name="Text 10"/>
          <p:cNvSpPr/>
          <p:nvPr/>
        </p:nvSpPr>
        <p:spPr>
          <a:xfrm>
            <a:off x="6537008" y="5913953"/>
            <a:ext cx="7356991" cy="314087"/>
          </a:xfrm>
          <a:prstGeom prst="rect">
            <a:avLst/>
          </a:prstGeom>
          <a:noFill/>
          <a:ln/>
        </p:spPr>
        <p:txBody>
          <a:bodyPr wrap="none" rtlCol="0" anchor="t"/>
          <a:lstStyle/>
          <a:p>
            <a:pPr marL="342900" indent="-342900" algn="l">
              <a:lnSpc>
                <a:spcPts val="2474"/>
              </a:lnSpc>
              <a:buSzPct val="100000"/>
              <a:buFont typeface="+mj-lt"/>
              <a:buAutoNum type="arabicPeriod" startAt="2"/>
            </a:pPr>
            <a:r>
              <a:rPr lang="en-US" sz="1546" dirty="0">
                <a:solidFill>
                  <a:srgbClr val="272525"/>
                </a:solidFill>
                <a:latin typeface="Lato" pitchFamily="34" charset="0"/>
                <a:ea typeface="Lato" pitchFamily="34" charset="-122"/>
                <a:cs typeface="Lato" pitchFamily="34" charset="-120"/>
              </a:rPr>
              <a:t>Historical Data Insights for Strategic Decision-Making</a:t>
            </a:r>
            <a:endParaRPr lang="en-US" sz="1546" dirty="0"/>
          </a:p>
        </p:txBody>
      </p:sp>
      <p:sp>
        <p:nvSpPr>
          <p:cNvPr id="15" name="Text 11"/>
          <p:cNvSpPr/>
          <p:nvPr/>
        </p:nvSpPr>
        <p:spPr>
          <a:xfrm>
            <a:off x="6222802" y="6448901"/>
            <a:ext cx="7671197" cy="314087"/>
          </a:xfrm>
          <a:prstGeom prst="rect">
            <a:avLst/>
          </a:prstGeom>
          <a:noFill/>
          <a:ln/>
        </p:spPr>
        <p:txBody>
          <a:bodyPr wrap="none" rtlCol="0" anchor="t"/>
          <a:lstStyle/>
          <a:p>
            <a:pPr marL="0" indent="0">
              <a:lnSpc>
                <a:spcPts val="2474"/>
              </a:lnSpc>
              <a:buNone/>
            </a:pPr>
            <a:r>
              <a:rPr lang="en-US" sz="1546" b="1" dirty="0">
                <a:solidFill>
                  <a:srgbClr val="272525"/>
                </a:solidFill>
                <a:latin typeface="Lato" pitchFamily="34" charset="0"/>
                <a:ea typeface="Lato" pitchFamily="34" charset="-122"/>
                <a:cs typeface="Lato" pitchFamily="34" charset="-120"/>
              </a:rPr>
              <a:t>D. Human-in-the-Loop Integration</a:t>
            </a:r>
            <a:endParaRPr lang="en-US" sz="1546" dirty="0"/>
          </a:p>
        </p:txBody>
      </p:sp>
      <p:sp>
        <p:nvSpPr>
          <p:cNvPr id="16" name="Text 12"/>
          <p:cNvSpPr/>
          <p:nvPr/>
        </p:nvSpPr>
        <p:spPr>
          <a:xfrm>
            <a:off x="6537008" y="6983849"/>
            <a:ext cx="7356991" cy="314087"/>
          </a:xfrm>
          <a:prstGeom prst="rect">
            <a:avLst/>
          </a:prstGeom>
          <a:noFill/>
          <a:ln/>
        </p:spPr>
        <p:txBody>
          <a:bodyPr wrap="none" rtlCol="0" anchor="t"/>
          <a:lstStyle/>
          <a:p>
            <a:pPr marL="342900" indent="-342900" algn="l">
              <a:lnSpc>
                <a:spcPts val="2474"/>
              </a:lnSpc>
              <a:buSzPct val="100000"/>
              <a:buFont typeface="+mj-lt"/>
              <a:buAutoNum type="arabicPeriod"/>
            </a:pPr>
            <a:r>
              <a:rPr lang="en-US" sz="1546" dirty="0">
                <a:solidFill>
                  <a:srgbClr val="272525"/>
                </a:solidFill>
                <a:latin typeface="Lato" pitchFamily="34" charset="0"/>
                <a:ea typeface="Lato" pitchFamily="34" charset="-122"/>
                <a:cs typeface="Lato" pitchFamily="34" charset="-120"/>
              </a:rPr>
              <a:t>Seamless Collaboration Interface</a:t>
            </a:r>
            <a:endParaRPr lang="en-US" sz="1546" dirty="0"/>
          </a:p>
        </p:txBody>
      </p:sp>
      <p:sp>
        <p:nvSpPr>
          <p:cNvPr id="17" name="Text 13"/>
          <p:cNvSpPr/>
          <p:nvPr/>
        </p:nvSpPr>
        <p:spPr>
          <a:xfrm>
            <a:off x="6537008" y="7376398"/>
            <a:ext cx="7356991" cy="314087"/>
          </a:xfrm>
          <a:prstGeom prst="rect">
            <a:avLst/>
          </a:prstGeom>
          <a:noFill/>
          <a:ln/>
        </p:spPr>
        <p:txBody>
          <a:bodyPr wrap="none" rtlCol="0" anchor="t"/>
          <a:lstStyle/>
          <a:p>
            <a:pPr marL="342900" indent="-342900" algn="l">
              <a:lnSpc>
                <a:spcPts val="2474"/>
              </a:lnSpc>
              <a:buSzPct val="100000"/>
              <a:buFont typeface="+mj-lt"/>
              <a:buAutoNum type="arabicPeriod" startAt="2"/>
            </a:pPr>
            <a:r>
              <a:rPr lang="en-US" sz="1546" dirty="0">
                <a:solidFill>
                  <a:srgbClr val="272525"/>
                </a:solidFill>
                <a:latin typeface="Lato" pitchFamily="34" charset="0"/>
                <a:ea typeface="Lato" pitchFamily="34" charset="-122"/>
                <a:cs typeface="Lato" pitchFamily="34" charset="-120"/>
              </a:rPr>
              <a:t>Integration with Human Decision-Makers for Complex Scenarios</a:t>
            </a:r>
            <a:endParaRPr lang="en-US" sz="154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259443"/>
            <a:ext cx="675132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Use Cases and Applications</a:t>
            </a:r>
            <a:endParaRPr lang="en-US" sz="4374" dirty="0"/>
          </a:p>
        </p:txBody>
      </p:sp>
      <p:pic>
        <p:nvPicPr>
          <p:cNvPr id="5" name="Image 1" descr="preencoded.png"/>
          <p:cNvPicPr>
            <a:picLocks noChangeAspect="1"/>
          </p:cNvPicPr>
          <p:nvPr/>
        </p:nvPicPr>
        <p:blipFill>
          <a:blip r:embed="rId4"/>
          <a:stretch>
            <a:fillRect/>
          </a:stretch>
        </p:blipFill>
        <p:spPr>
          <a:xfrm>
            <a:off x="2037993" y="2398157"/>
            <a:ext cx="3295888" cy="2036921"/>
          </a:xfrm>
          <a:prstGeom prst="rect">
            <a:avLst/>
          </a:prstGeom>
        </p:spPr>
      </p:pic>
      <p:sp>
        <p:nvSpPr>
          <p:cNvPr id="6" name="Text 2"/>
          <p:cNvSpPr/>
          <p:nvPr/>
        </p:nvSpPr>
        <p:spPr>
          <a:xfrm>
            <a:off x="2037993" y="4712732"/>
            <a:ext cx="2221944" cy="347186"/>
          </a:xfrm>
          <a:prstGeom prst="rect">
            <a:avLst/>
          </a:prstGeom>
          <a:noFill/>
          <a:ln/>
        </p:spPr>
        <p:txBody>
          <a:bodyPr wrap="none" rtlCol="0" anchor="t"/>
          <a:lstStyle/>
          <a:p>
            <a:pPr marL="0" indent="0" algn="l">
              <a:lnSpc>
                <a:spcPts val="2734"/>
              </a:lnSpc>
              <a:buNone/>
            </a:pPr>
            <a:r>
              <a:rPr lang="en-US" sz="2187" dirty="0">
                <a:solidFill>
                  <a:srgbClr val="312F2B"/>
                </a:solidFill>
                <a:latin typeface="Gelasio" pitchFamily="34" charset="0"/>
                <a:ea typeface="Gelasio" pitchFamily="34" charset="-122"/>
                <a:cs typeface="Gelasio" pitchFamily="34" charset="-120"/>
              </a:rPr>
              <a:t>Retail Industry</a:t>
            </a:r>
            <a:endParaRPr lang="en-US" sz="2187" dirty="0"/>
          </a:p>
        </p:txBody>
      </p:sp>
      <p:sp>
        <p:nvSpPr>
          <p:cNvPr id="7" name="Text 3"/>
          <p:cNvSpPr/>
          <p:nvPr/>
        </p:nvSpPr>
        <p:spPr>
          <a:xfrm>
            <a:off x="2037993" y="5193149"/>
            <a:ext cx="3295888"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Transform retail operations with AI-powered automation, from inventory management to personalized customer experiences.</a:t>
            </a:r>
            <a:endParaRPr lang="en-US" sz="1750" dirty="0"/>
          </a:p>
        </p:txBody>
      </p:sp>
      <p:pic>
        <p:nvPicPr>
          <p:cNvPr id="8" name="Image 2" descr="preencoded.png"/>
          <p:cNvPicPr>
            <a:picLocks noChangeAspect="1"/>
          </p:cNvPicPr>
          <p:nvPr/>
        </p:nvPicPr>
        <p:blipFill>
          <a:blip r:embed="rId5"/>
          <a:stretch>
            <a:fillRect/>
          </a:stretch>
        </p:blipFill>
        <p:spPr>
          <a:xfrm>
            <a:off x="5667137" y="2398157"/>
            <a:ext cx="3296007" cy="2037040"/>
          </a:xfrm>
          <a:prstGeom prst="rect">
            <a:avLst/>
          </a:prstGeom>
        </p:spPr>
      </p:pic>
      <p:sp>
        <p:nvSpPr>
          <p:cNvPr id="9" name="Text 4"/>
          <p:cNvSpPr/>
          <p:nvPr/>
        </p:nvSpPr>
        <p:spPr>
          <a:xfrm>
            <a:off x="5667137" y="4712851"/>
            <a:ext cx="2221944" cy="347186"/>
          </a:xfrm>
          <a:prstGeom prst="rect">
            <a:avLst/>
          </a:prstGeom>
          <a:noFill/>
          <a:ln/>
        </p:spPr>
        <p:txBody>
          <a:bodyPr wrap="none" rtlCol="0" anchor="t"/>
          <a:lstStyle/>
          <a:p>
            <a:pPr marL="0" indent="0" algn="l">
              <a:lnSpc>
                <a:spcPts val="2734"/>
              </a:lnSpc>
              <a:buNone/>
            </a:pPr>
            <a:r>
              <a:rPr lang="en-US" sz="2187" dirty="0">
                <a:solidFill>
                  <a:srgbClr val="312F2B"/>
                </a:solidFill>
                <a:latin typeface="Gelasio" pitchFamily="34" charset="0"/>
                <a:ea typeface="Gelasio" pitchFamily="34" charset="-122"/>
                <a:cs typeface="Gelasio" pitchFamily="34" charset="-120"/>
              </a:rPr>
              <a:t>Healthcare Sector</a:t>
            </a:r>
            <a:endParaRPr lang="en-US" sz="2187" dirty="0"/>
          </a:p>
        </p:txBody>
      </p:sp>
      <p:sp>
        <p:nvSpPr>
          <p:cNvPr id="10" name="Text 5"/>
          <p:cNvSpPr/>
          <p:nvPr/>
        </p:nvSpPr>
        <p:spPr>
          <a:xfrm>
            <a:off x="5667137" y="5193268"/>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Improve healthcare delivery, optimize patient care, and enhance medical diagnoses and treatment plans.</a:t>
            </a:r>
            <a:endParaRPr lang="en-US" sz="1750" dirty="0"/>
          </a:p>
        </p:txBody>
      </p:sp>
      <p:pic>
        <p:nvPicPr>
          <p:cNvPr id="11" name="Image 3" descr="preencoded.png"/>
          <p:cNvPicPr>
            <a:picLocks noChangeAspect="1"/>
          </p:cNvPicPr>
          <p:nvPr/>
        </p:nvPicPr>
        <p:blipFill>
          <a:blip r:embed="rId6"/>
          <a:stretch>
            <a:fillRect/>
          </a:stretch>
        </p:blipFill>
        <p:spPr>
          <a:xfrm>
            <a:off x="9296400" y="2398157"/>
            <a:ext cx="3296007" cy="2037040"/>
          </a:xfrm>
          <a:prstGeom prst="rect">
            <a:avLst/>
          </a:prstGeom>
        </p:spPr>
      </p:pic>
      <p:sp>
        <p:nvSpPr>
          <p:cNvPr id="12" name="Text 6"/>
          <p:cNvSpPr/>
          <p:nvPr/>
        </p:nvSpPr>
        <p:spPr>
          <a:xfrm>
            <a:off x="9296400" y="4712851"/>
            <a:ext cx="3048000" cy="347186"/>
          </a:xfrm>
          <a:prstGeom prst="rect">
            <a:avLst/>
          </a:prstGeom>
          <a:noFill/>
          <a:ln/>
        </p:spPr>
        <p:txBody>
          <a:bodyPr wrap="none" rtlCol="0" anchor="t"/>
          <a:lstStyle/>
          <a:p>
            <a:pPr marL="0" indent="0" algn="l">
              <a:lnSpc>
                <a:spcPts val="2734"/>
              </a:lnSpc>
              <a:buNone/>
            </a:pPr>
            <a:r>
              <a:rPr lang="en-US" sz="2187" dirty="0">
                <a:solidFill>
                  <a:srgbClr val="312F2B"/>
                </a:solidFill>
                <a:latin typeface="Gelasio" pitchFamily="34" charset="0"/>
                <a:ea typeface="Gelasio" pitchFamily="34" charset="-122"/>
                <a:cs typeface="Gelasio" pitchFamily="34" charset="-120"/>
              </a:rPr>
              <a:t>Manufacturing Processes</a:t>
            </a:r>
            <a:endParaRPr lang="en-US" sz="2187" dirty="0"/>
          </a:p>
        </p:txBody>
      </p:sp>
      <p:sp>
        <p:nvSpPr>
          <p:cNvPr id="13" name="Text 7"/>
          <p:cNvSpPr/>
          <p:nvPr/>
        </p:nvSpPr>
        <p:spPr>
          <a:xfrm>
            <a:off x="9296400" y="5193268"/>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Optimize manufacturing operations, reduce errors, and increase productivity with intelligent automation solutions.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415772"/>
            <a:ext cx="771144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Key Features of the Application</a:t>
            </a:r>
            <a:endParaRPr lang="en-US" sz="4374" dirty="0"/>
          </a:p>
        </p:txBody>
      </p:sp>
      <p:sp>
        <p:nvSpPr>
          <p:cNvPr id="5" name="Shape 2"/>
          <p:cNvSpPr/>
          <p:nvPr/>
        </p:nvSpPr>
        <p:spPr>
          <a:xfrm>
            <a:off x="2037993" y="2554486"/>
            <a:ext cx="5166122" cy="2018586"/>
          </a:xfrm>
          <a:prstGeom prst="roundRect">
            <a:avLst>
              <a:gd name="adj" fmla="val 4953"/>
            </a:avLst>
          </a:prstGeom>
          <a:solidFill>
            <a:srgbClr val="E8E8E3"/>
          </a:solidFill>
          <a:ln w="13811">
            <a:solidFill>
              <a:srgbClr val="D1D1C7"/>
            </a:solidFill>
            <a:prstDash val="solid"/>
          </a:ln>
        </p:spPr>
        <p:txBody>
          <a:bodyPr/>
          <a:lstStyle/>
          <a:p>
            <a:endParaRPr lang="en-IN"/>
          </a:p>
        </p:txBody>
      </p:sp>
      <p:sp>
        <p:nvSpPr>
          <p:cNvPr id="6" name="Text 3"/>
          <p:cNvSpPr/>
          <p:nvPr/>
        </p:nvSpPr>
        <p:spPr>
          <a:xfrm>
            <a:off x="2273975" y="2790468"/>
            <a:ext cx="417576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Intelligent Workflow Optimization</a:t>
            </a:r>
            <a:endParaRPr lang="en-US" sz="2187" dirty="0"/>
          </a:p>
        </p:txBody>
      </p:sp>
      <p:sp>
        <p:nvSpPr>
          <p:cNvPr id="7" name="Text 4"/>
          <p:cNvSpPr/>
          <p:nvPr/>
        </p:nvSpPr>
        <p:spPr>
          <a:xfrm>
            <a:off x="2273975" y="3270885"/>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Efficiently streamline and optimize your workflows with advanced AI algorithms that adapt to your business needs.</a:t>
            </a:r>
            <a:endParaRPr lang="en-US" sz="1750" dirty="0"/>
          </a:p>
        </p:txBody>
      </p:sp>
      <p:sp>
        <p:nvSpPr>
          <p:cNvPr id="8" name="Shape 5"/>
          <p:cNvSpPr/>
          <p:nvPr/>
        </p:nvSpPr>
        <p:spPr>
          <a:xfrm>
            <a:off x="7426285" y="2554486"/>
            <a:ext cx="5166122" cy="2018586"/>
          </a:xfrm>
          <a:prstGeom prst="roundRect">
            <a:avLst>
              <a:gd name="adj" fmla="val 4953"/>
            </a:avLst>
          </a:prstGeom>
          <a:solidFill>
            <a:srgbClr val="E8E8E3"/>
          </a:solidFill>
          <a:ln w="13811">
            <a:solidFill>
              <a:srgbClr val="D1D1C7"/>
            </a:solidFill>
            <a:prstDash val="solid"/>
          </a:ln>
        </p:spPr>
        <p:txBody>
          <a:bodyPr/>
          <a:lstStyle/>
          <a:p>
            <a:endParaRPr lang="en-IN"/>
          </a:p>
        </p:txBody>
      </p:sp>
      <p:sp>
        <p:nvSpPr>
          <p:cNvPr id="9" name="Text 6"/>
          <p:cNvSpPr/>
          <p:nvPr/>
        </p:nvSpPr>
        <p:spPr>
          <a:xfrm>
            <a:off x="7662267" y="2790468"/>
            <a:ext cx="283464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Intuitive User Interface</a:t>
            </a:r>
            <a:endParaRPr lang="en-US" sz="2187" dirty="0"/>
          </a:p>
        </p:txBody>
      </p:sp>
      <p:sp>
        <p:nvSpPr>
          <p:cNvPr id="10" name="Text 7"/>
          <p:cNvSpPr/>
          <p:nvPr/>
        </p:nvSpPr>
        <p:spPr>
          <a:xfrm>
            <a:off x="7662267" y="3270885"/>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Experience a user-friendly interface designed for seamless navigation and easy integration into existing systems.</a:t>
            </a:r>
            <a:endParaRPr lang="en-US" sz="1750" dirty="0"/>
          </a:p>
        </p:txBody>
      </p:sp>
      <p:sp>
        <p:nvSpPr>
          <p:cNvPr id="11" name="Shape 8"/>
          <p:cNvSpPr/>
          <p:nvPr/>
        </p:nvSpPr>
        <p:spPr>
          <a:xfrm>
            <a:off x="2037993" y="4795242"/>
            <a:ext cx="5166122" cy="2018586"/>
          </a:xfrm>
          <a:prstGeom prst="roundRect">
            <a:avLst>
              <a:gd name="adj" fmla="val 4953"/>
            </a:avLst>
          </a:prstGeom>
          <a:solidFill>
            <a:srgbClr val="E8E8E3"/>
          </a:solidFill>
          <a:ln w="13811">
            <a:solidFill>
              <a:srgbClr val="D1D1C7"/>
            </a:solidFill>
            <a:prstDash val="solid"/>
          </a:ln>
        </p:spPr>
        <p:txBody>
          <a:bodyPr/>
          <a:lstStyle/>
          <a:p>
            <a:endParaRPr lang="en-IN"/>
          </a:p>
        </p:txBody>
      </p:sp>
      <p:sp>
        <p:nvSpPr>
          <p:cNvPr id="12" name="Text 9"/>
          <p:cNvSpPr/>
          <p:nvPr/>
        </p:nvSpPr>
        <p:spPr>
          <a:xfrm>
            <a:off x="2273975" y="5031224"/>
            <a:ext cx="236220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Real-time Analytics</a:t>
            </a:r>
            <a:endParaRPr lang="en-US" sz="2187" dirty="0"/>
          </a:p>
        </p:txBody>
      </p:sp>
      <p:sp>
        <p:nvSpPr>
          <p:cNvPr id="13" name="Text 10"/>
          <p:cNvSpPr/>
          <p:nvPr/>
        </p:nvSpPr>
        <p:spPr>
          <a:xfrm>
            <a:off x="2273975" y="5511641"/>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Gain valuable insights and make data-driven decisions through real-time analytics and customizable reporting.</a:t>
            </a:r>
            <a:endParaRPr lang="en-US" sz="1750" dirty="0"/>
          </a:p>
        </p:txBody>
      </p:sp>
      <p:sp>
        <p:nvSpPr>
          <p:cNvPr id="14" name="Shape 11"/>
          <p:cNvSpPr/>
          <p:nvPr/>
        </p:nvSpPr>
        <p:spPr>
          <a:xfrm>
            <a:off x="7426285" y="4795242"/>
            <a:ext cx="5166122" cy="2018586"/>
          </a:xfrm>
          <a:prstGeom prst="roundRect">
            <a:avLst>
              <a:gd name="adj" fmla="val 4953"/>
            </a:avLst>
          </a:prstGeom>
          <a:solidFill>
            <a:srgbClr val="E8E8E3"/>
          </a:solidFill>
          <a:ln w="13811">
            <a:solidFill>
              <a:srgbClr val="D1D1C7"/>
            </a:solidFill>
            <a:prstDash val="solid"/>
          </a:ln>
        </p:spPr>
        <p:txBody>
          <a:bodyPr/>
          <a:lstStyle/>
          <a:p>
            <a:endParaRPr lang="en-IN"/>
          </a:p>
        </p:txBody>
      </p:sp>
      <p:sp>
        <p:nvSpPr>
          <p:cNvPr id="15" name="Text 12"/>
          <p:cNvSpPr/>
          <p:nvPr/>
        </p:nvSpPr>
        <p:spPr>
          <a:xfrm>
            <a:off x="7662267" y="5031224"/>
            <a:ext cx="345948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Advanced Machine Learning</a:t>
            </a:r>
            <a:endParaRPr lang="en-US" sz="2187" dirty="0"/>
          </a:p>
        </p:txBody>
      </p:sp>
      <p:sp>
        <p:nvSpPr>
          <p:cNvPr id="16" name="Text 13"/>
          <p:cNvSpPr/>
          <p:nvPr/>
        </p:nvSpPr>
        <p:spPr>
          <a:xfrm>
            <a:off x="7662267" y="5511641"/>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Utilize cutting-edge machine learning capabilities to automate complex tasks and enhance operational efficiency.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546038"/>
            <a:ext cx="5196840" cy="555427"/>
          </a:xfrm>
          <a:prstGeom prst="rect">
            <a:avLst/>
          </a:prstGeom>
          <a:noFill/>
          <a:ln/>
        </p:spPr>
        <p:txBody>
          <a:bodyPr wrap="none" rtlCol="0" anchor="t"/>
          <a:lstStyle/>
          <a:p>
            <a:pPr marL="0" indent="0">
              <a:lnSpc>
                <a:spcPts val="4374"/>
              </a:lnSpc>
              <a:buNone/>
            </a:pPr>
            <a:r>
              <a:rPr lang="en-US" sz="3499" b="1" dirty="0">
                <a:solidFill>
                  <a:srgbClr val="312F2B"/>
                </a:solidFill>
                <a:latin typeface="Gelasio" pitchFamily="34" charset="0"/>
                <a:ea typeface="Gelasio" pitchFamily="34" charset="-122"/>
                <a:cs typeface="Gelasio" pitchFamily="34" charset="-120"/>
              </a:rPr>
              <a:t>Technical Architecture</a:t>
            </a:r>
            <a:endParaRPr lang="en-US" sz="3499" dirty="0"/>
          </a:p>
        </p:txBody>
      </p:sp>
      <p:sp>
        <p:nvSpPr>
          <p:cNvPr id="6" name="Text 2"/>
          <p:cNvSpPr/>
          <p:nvPr/>
        </p:nvSpPr>
        <p:spPr>
          <a:xfrm>
            <a:off x="2393394" y="4351377"/>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Lato" pitchFamily="34" charset="0"/>
                <a:ea typeface="Lato" pitchFamily="34" charset="-122"/>
                <a:cs typeface="Lato" pitchFamily="34" charset="-120"/>
              </a:rPr>
              <a:t>User Interface (UI):</a:t>
            </a:r>
            <a:r>
              <a:rPr lang="en-US" sz="1750" dirty="0">
                <a:solidFill>
                  <a:srgbClr val="272525"/>
                </a:solidFill>
                <a:latin typeface="Lato" pitchFamily="34" charset="0"/>
                <a:ea typeface="Lato" pitchFamily="34" charset="-122"/>
                <a:cs typeface="Lato" pitchFamily="34" charset="-120"/>
              </a:rPr>
              <a:t> An intuitive and user-friendly interface for configuring workflows, monitoring processes, and collaborating with the system.</a:t>
            </a:r>
            <a:endParaRPr lang="en-US" sz="1750" dirty="0"/>
          </a:p>
        </p:txBody>
      </p:sp>
      <p:sp>
        <p:nvSpPr>
          <p:cNvPr id="7" name="Text 3"/>
          <p:cNvSpPr/>
          <p:nvPr/>
        </p:nvSpPr>
        <p:spPr>
          <a:xfrm>
            <a:off x="2393394" y="5151001"/>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Lato" pitchFamily="34" charset="0"/>
                <a:ea typeface="Lato" pitchFamily="34" charset="-122"/>
                <a:cs typeface="Lato" pitchFamily="34" charset="-120"/>
              </a:rPr>
              <a:t>Workflow Engine:</a:t>
            </a:r>
            <a:r>
              <a:rPr lang="en-US" sz="1750" dirty="0">
                <a:solidFill>
                  <a:srgbClr val="272525"/>
                </a:solidFill>
                <a:latin typeface="Lato" pitchFamily="34" charset="0"/>
                <a:ea typeface="Lato" pitchFamily="34" charset="-122"/>
                <a:cs typeface="Lato" pitchFamily="34" charset="-120"/>
              </a:rPr>
              <a:t> The core engine responsible for orchestrating and executing automated workflows based on predefined rules and adaptability algorithms.</a:t>
            </a:r>
            <a:endParaRPr lang="en-US" sz="1750" dirty="0"/>
          </a:p>
        </p:txBody>
      </p:sp>
      <p:sp>
        <p:nvSpPr>
          <p:cNvPr id="8" name="Text 4"/>
          <p:cNvSpPr/>
          <p:nvPr/>
        </p:nvSpPr>
        <p:spPr>
          <a:xfrm>
            <a:off x="2393394" y="595062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272525"/>
                </a:solidFill>
                <a:latin typeface="Lato" pitchFamily="34" charset="0"/>
                <a:ea typeface="Lato" pitchFamily="34" charset="-122"/>
                <a:cs typeface="Lato" pitchFamily="34" charset="-120"/>
              </a:rPr>
              <a:t>AI Module:</a:t>
            </a:r>
            <a:r>
              <a:rPr lang="en-US" sz="1750" dirty="0">
                <a:solidFill>
                  <a:srgbClr val="272525"/>
                </a:solidFill>
                <a:latin typeface="Lato" pitchFamily="34" charset="0"/>
                <a:ea typeface="Lato" pitchFamily="34" charset="-122"/>
                <a:cs typeface="Lato" pitchFamily="34" charset="-120"/>
              </a:rPr>
              <a:t> Incorporation of AI models and algorithms for data analysis, decision support, and adaptive learning.</a:t>
            </a:r>
            <a:endParaRPr lang="en-US" sz="1750" dirty="0"/>
          </a:p>
        </p:txBody>
      </p:sp>
      <p:sp>
        <p:nvSpPr>
          <p:cNvPr id="9" name="Text 5"/>
          <p:cNvSpPr/>
          <p:nvPr/>
        </p:nvSpPr>
        <p:spPr>
          <a:xfrm>
            <a:off x="2393394" y="675024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272525"/>
                </a:solidFill>
                <a:latin typeface="Lato" pitchFamily="34" charset="0"/>
                <a:ea typeface="Lato" pitchFamily="34" charset="-122"/>
                <a:cs typeface="Lato" pitchFamily="34" charset="-120"/>
              </a:rPr>
              <a:t>Integration Layer:</a:t>
            </a:r>
            <a:r>
              <a:rPr lang="en-US" sz="1750" dirty="0">
                <a:solidFill>
                  <a:srgbClr val="272525"/>
                </a:solidFill>
                <a:latin typeface="Lato" pitchFamily="34" charset="0"/>
                <a:ea typeface="Lato" pitchFamily="34" charset="-122"/>
                <a:cs typeface="Lato" pitchFamily="34" charset="-120"/>
              </a:rPr>
              <a:t> Seamless integration with Appian's AI Process Platform and other external systems, ensuring interoperability and data exchange.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944</Words>
  <Application>Microsoft Office PowerPoint</Application>
  <PresentationFormat>Custom</PresentationFormat>
  <Paragraphs>107</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muguesakki2004@outlook.com</cp:lastModifiedBy>
  <cp:revision>4</cp:revision>
  <dcterms:created xsi:type="dcterms:W3CDTF">2023-12-18T06:25:42Z</dcterms:created>
  <dcterms:modified xsi:type="dcterms:W3CDTF">2023-12-18T06:37:27Z</dcterms:modified>
</cp:coreProperties>
</file>